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9" r:id="rId4"/>
    <p:sldId id="258" r:id="rId5"/>
    <p:sldId id="265" r:id="rId6"/>
    <p:sldId id="266" r:id="rId7"/>
    <p:sldId id="261" r:id="rId8"/>
    <p:sldId id="260" r:id="rId9"/>
    <p:sldId id="262" r:id="rId10"/>
    <p:sldId id="264" r:id="rId11"/>
    <p:sldId id="26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95018" autoAdjust="0"/>
  </p:normalViewPr>
  <p:slideViewPr>
    <p:cSldViewPr>
      <p:cViewPr>
        <p:scale>
          <a:sx n="100" d="100"/>
          <a:sy n="100" d="100"/>
        </p:scale>
        <p:origin x="-606"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E1B5-AD60-4027-9F1E-9D8134836F66}" type="datetimeFigureOut">
              <a:rPr lang="en-US" smtClean="0"/>
              <a:t>4/6/2016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D5EE2-1E9B-441E-A91A-3FCB160E28A5}" type="slidenum">
              <a:rPr lang="en-US" smtClean="0"/>
              <a:t>‹#›</a:t>
            </a:fld>
            <a:endParaRPr lang="en-US"/>
          </a:p>
        </p:txBody>
      </p:sp>
    </p:spTree>
    <p:extLst>
      <p:ext uri="{BB962C8B-B14F-4D97-AF65-F5344CB8AC3E}">
        <p14:creationId xmlns:p14="http://schemas.microsoft.com/office/powerpoint/2010/main" val="95593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Martian craters</a:t>
            </a:r>
            <a:r>
              <a:rPr lang="en-US" baseline="0" dirty="0" smtClean="0"/>
              <a:t> normally are surrounded by material called the </a:t>
            </a:r>
            <a:r>
              <a:rPr lang="en-US" baseline="0" dirty="0" err="1" smtClean="0"/>
              <a:t>ejecta</a:t>
            </a:r>
            <a:r>
              <a:rPr lang="en-US" baseline="0" dirty="0" smtClean="0"/>
              <a:t> blanket.  These </a:t>
            </a:r>
            <a:r>
              <a:rPr lang="en-US" baseline="0" dirty="0" err="1" smtClean="0"/>
              <a:t>ejecta</a:t>
            </a:r>
            <a:r>
              <a:rPr lang="en-US" baseline="0" dirty="0" smtClean="0"/>
              <a:t> blankets fall into three classifications: single layer, double layer, and multiple layer.  Single and multiple layer </a:t>
            </a:r>
            <a:r>
              <a:rPr lang="en-US" baseline="0" dirty="0" err="1" smtClean="0"/>
              <a:t>ejecta</a:t>
            </a:r>
            <a:r>
              <a:rPr lang="en-US" baseline="0" dirty="0" smtClean="0"/>
              <a:t> blankets appear to be the most common, with double layers appearing as a very small minority.  Due to project time constraints, we are focusing only on the single layer type </a:t>
            </a:r>
            <a:r>
              <a:rPr lang="en-US" baseline="0" dirty="0" err="1" smtClean="0"/>
              <a:t>ejecta</a:t>
            </a:r>
            <a:r>
              <a:rPr lang="en-US" baseline="0" dirty="0" smtClean="0"/>
              <a:t> blankets.</a:t>
            </a:r>
          </a:p>
          <a:p>
            <a:endParaRPr lang="en-US" baseline="0" dirty="0" smtClean="0"/>
          </a:p>
          <a:p>
            <a:r>
              <a:rPr lang="en-US" baseline="0" dirty="0" smtClean="0"/>
              <a:t>WHY THIS IS IMPORTANT:  Using the data gained from studying craters, we can determine where the Martian oceans once existed, and the conditions on and below the surface at the time of crater formation.</a:t>
            </a:r>
            <a:endParaRPr lang="en-US" dirty="0"/>
          </a:p>
        </p:txBody>
      </p:sp>
      <p:sp>
        <p:nvSpPr>
          <p:cNvPr id="4" name="Slide Number Placeholder 3"/>
          <p:cNvSpPr>
            <a:spLocks noGrp="1"/>
          </p:cNvSpPr>
          <p:nvPr>
            <p:ph type="sldNum" sz="quarter" idx="10"/>
          </p:nvPr>
        </p:nvSpPr>
        <p:spPr/>
        <p:txBody>
          <a:bodyPr/>
          <a:lstStyle/>
          <a:p>
            <a:fld id="{55ED5EE2-1E9B-441E-A91A-3FCB160E28A5}" type="slidenum">
              <a:rPr lang="en-US" smtClean="0"/>
              <a:t>2</a:t>
            </a:fld>
            <a:endParaRPr lang="en-US"/>
          </a:p>
        </p:txBody>
      </p:sp>
    </p:spTree>
    <p:extLst>
      <p:ext uri="{BB962C8B-B14F-4D97-AF65-F5344CB8AC3E}">
        <p14:creationId xmlns:p14="http://schemas.microsoft.com/office/powerpoint/2010/main" val="418394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Due to the composition of the Martian surface or atmosphere at the time of impact, these </a:t>
            </a:r>
            <a:r>
              <a:rPr lang="en-US" baseline="0" dirty="0" err="1" smtClean="0"/>
              <a:t>ejecta</a:t>
            </a:r>
            <a:r>
              <a:rPr lang="en-US" baseline="0" dirty="0" smtClean="0"/>
              <a:t> blankets are believed to be formed from vaporized ice and not just dry material, and often have the appearance of a “splashed mud puddle.”  The sinuosity (muddy appearance) is quantified by what is called “</a:t>
            </a:r>
            <a:r>
              <a:rPr lang="en-US" baseline="0" dirty="0" err="1" smtClean="0"/>
              <a:t>lobateness</a:t>
            </a:r>
            <a:r>
              <a:rPr lang="en-US" baseline="0" dirty="0" smtClean="0"/>
              <a:t>,” which is a comparison of the </a:t>
            </a:r>
            <a:r>
              <a:rPr lang="en-US" baseline="0" dirty="0" err="1" smtClean="0"/>
              <a:t>ejecta</a:t>
            </a:r>
            <a:r>
              <a:rPr lang="en-US" baseline="0" dirty="0" smtClean="0"/>
              <a:t> blanket to a circular blanket of the same area.  Studying craters in Mars’ southern hemisphere, and comparing the results to the similar studies done in the northern hemisphere, may help us to clear away the uncertainty that exists in the </a:t>
            </a:r>
            <a:r>
              <a:rPr lang="en-US" baseline="0" dirty="0" err="1" smtClean="0"/>
              <a:t>ejecta</a:t>
            </a:r>
            <a:r>
              <a:rPr lang="en-US" baseline="0" dirty="0" smtClean="0"/>
              <a:t> blanket formation.</a:t>
            </a:r>
            <a:endParaRPr lang="en-US" dirty="0"/>
          </a:p>
        </p:txBody>
      </p:sp>
      <p:sp>
        <p:nvSpPr>
          <p:cNvPr id="4" name="Slide Number Placeholder 3"/>
          <p:cNvSpPr>
            <a:spLocks noGrp="1"/>
          </p:cNvSpPr>
          <p:nvPr>
            <p:ph type="sldNum" sz="quarter" idx="10"/>
          </p:nvPr>
        </p:nvSpPr>
        <p:spPr/>
        <p:txBody>
          <a:bodyPr/>
          <a:lstStyle/>
          <a:p>
            <a:fld id="{55ED5EE2-1E9B-441E-A91A-3FCB160E28A5}" type="slidenum">
              <a:rPr lang="en-US" smtClean="0"/>
              <a:t>3</a:t>
            </a:fld>
            <a:endParaRPr lang="en-US"/>
          </a:p>
        </p:txBody>
      </p:sp>
    </p:spTree>
    <p:extLst>
      <p:ext uri="{BB962C8B-B14F-4D97-AF65-F5344CB8AC3E}">
        <p14:creationId xmlns:p14="http://schemas.microsoft.com/office/powerpoint/2010/main" val="418394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Imagery is not always available or useful.  Mars’ southern hemisphere is heavily cratered and the surface erosion caused by sand storms often destroy or distort craters’ </a:t>
            </a:r>
            <a:r>
              <a:rPr lang="en-US" baseline="0" dirty="0" err="1" smtClean="0"/>
              <a:t>ejecta</a:t>
            </a:r>
            <a:r>
              <a:rPr lang="en-US" baseline="0" dirty="0" smtClean="0"/>
              <a:t> blankets.</a:t>
            </a:r>
          </a:p>
          <a:p>
            <a:endParaRPr lang="en-US" baseline="0" dirty="0" smtClean="0"/>
          </a:p>
        </p:txBody>
      </p:sp>
      <p:sp>
        <p:nvSpPr>
          <p:cNvPr id="4" name="Slide Number Placeholder 3"/>
          <p:cNvSpPr>
            <a:spLocks noGrp="1"/>
          </p:cNvSpPr>
          <p:nvPr>
            <p:ph type="sldNum" sz="quarter" idx="10"/>
          </p:nvPr>
        </p:nvSpPr>
        <p:spPr/>
        <p:txBody>
          <a:bodyPr/>
          <a:lstStyle/>
          <a:p>
            <a:fld id="{55ED5EE2-1E9B-441E-A91A-3FCB160E28A5}" type="slidenum">
              <a:rPr lang="en-US" smtClean="0"/>
              <a:t>4</a:t>
            </a:fld>
            <a:endParaRPr lang="en-US"/>
          </a:p>
        </p:txBody>
      </p:sp>
    </p:spTree>
    <p:extLst>
      <p:ext uri="{BB962C8B-B14F-4D97-AF65-F5344CB8AC3E}">
        <p14:creationId xmlns:p14="http://schemas.microsoft.com/office/powerpoint/2010/main" val="411910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All data is acquired through the JMARs program.  Craters are assigned unique latitude and longitude values, and the crater diameters are measured via orbiting satellites.  High resolution image strips are taken by the </a:t>
            </a:r>
            <a:r>
              <a:rPr lang="en-US" sz="1200" b="0" i="0" kern="1200" dirty="0" smtClean="0">
                <a:solidFill>
                  <a:schemeClr val="tx1"/>
                </a:solidFill>
                <a:effectLst/>
                <a:latin typeface="+mn-lt"/>
                <a:ea typeface="+mn-ea"/>
                <a:cs typeface="+mn-cs"/>
              </a:rPr>
              <a:t>Context Camera (CTX) aboard the Mars Reconnaissance Orbiter,</a:t>
            </a:r>
            <a:r>
              <a:rPr lang="en-US" sz="1200" b="0" i="0" kern="1200" baseline="0" dirty="0" smtClean="0">
                <a:solidFill>
                  <a:schemeClr val="tx1"/>
                </a:solidFill>
                <a:effectLst/>
                <a:latin typeface="+mn-lt"/>
                <a:ea typeface="+mn-ea"/>
                <a:cs typeface="+mn-cs"/>
              </a:rPr>
              <a:t> and these strips are overlaid to create image mosaics.  The image mosaics are then used by the </a:t>
            </a:r>
            <a:r>
              <a:rPr lang="en-US" sz="1200" b="0" i="0" kern="1200" baseline="0" dirty="0" err="1" smtClean="0">
                <a:solidFill>
                  <a:schemeClr val="tx1"/>
                </a:solidFill>
                <a:effectLst/>
                <a:latin typeface="+mn-lt"/>
                <a:ea typeface="+mn-ea"/>
                <a:cs typeface="+mn-cs"/>
              </a:rPr>
              <a:t>ImageJ</a:t>
            </a:r>
            <a:r>
              <a:rPr lang="en-US" sz="1200" b="0" i="0" kern="1200" baseline="0" dirty="0" smtClean="0">
                <a:solidFill>
                  <a:schemeClr val="tx1"/>
                </a:solidFill>
                <a:effectLst/>
                <a:latin typeface="+mn-lt"/>
                <a:ea typeface="+mn-ea"/>
                <a:cs typeface="+mn-cs"/>
              </a:rPr>
              <a:t> program where the </a:t>
            </a:r>
            <a:r>
              <a:rPr lang="en-US" sz="1200" b="0" i="0" kern="1200" baseline="0" dirty="0" err="1" smtClean="0">
                <a:solidFill>
                  <a:schemeClr val="tx1"/>
                </a:solidFill>
                <a:effectLst/>
                <a:latin typeface="+mn-lt"/>
                <a:ea typeface="+mn-ea"/>
                <a:cs typeface="+mn-cs"/>
              </a:rPr>
              <a:t>ejecta</a:t>
            </a:r>
            <a:r>
              <a:rPr lang="en-US" sz="1200" b="0" i="0" kern="1200" baseline="0" dirty="0" smtClean="0">
                <a:solidFill>
                  <a:schemeClr val="tx1"/>
                </a:solidFill>
                <a:effectLst/>
                <a:latin typeface="+mn-lt"/>
                <a:ea typeface="+mn-ea"/>
                <a:cs typeface="+mn-cs"/>
              </a:rPr>
              <a:t> blanket is hand traced so that perimeter, area and </a:t>
            </a:r>
            <a:r>
              <a:rPr lang="en-US" sz="1200" b="0" i="0" kern="1200" baseline="0" dirty="0" err="1" smtClean="0">
                <a:solidFill>
                  <a:schemeClr val="tx1"/>
                </a:solidFill>
                <a:effectLst/>
                <a:latin typeface="+mn-lt"/>
                <a:ea typeface="+mn-ea"/>
                <a:cs typeface="+mn-cs"/>
              </a:rPr>
              <a:t>lobateness</a:t>
            </a:r>
            <a:r>
              <a:rPr lang="en-US" sz="1200" b="0" i="0" kern="1200" baseline="0" dirty="0" smtClean="0">
                <a:solidFill>
                  <a:schemeClr val="tx1"/>
                </a:solidFill>
                <a:effectLst/>
                <a:latin typeface="+mn-lt"/>
                <a:ea typeface="+mn-ea"/>
                <a:cs typeface="+mn-cs"/>
              </a:rPr>
              <a:t> can be calculated.</a:t>
            </a:r>
            <a:endParaRPr lang="en-US" baseline="0" dirty="0" smtClean="0"/>
          </a:p>
        </p:txBody>
      </p:sp>
      <p:sp>
        <p:nvSpPr>
          <p:cNvPr id="4" name="Slide Number Placeholder 3"/>
          <p:cNvSpPr>
            <a:spLocks noGrp="1"/>
          </p:cNvSpPr>
          <p:nvPr>
            <p:ph type="sldNum" sz="quarter" idx="10"/>
          </p:nvPr>
        </p:nvSpPr>
        <p:spPr/>
        <p:txBody>
          <a:bodyPr/>
          <a:lstStyle/>
          <a:p>
            <a:fld id="{55ED5EE2-1E9B-441E-A91A-3FCB160E28A5}" type="slidenum">
              <a:rPr lang="en-US" smtClean="0"/>
              <a:t>7</a:t>
            </a:fld>
            <a:endParaRPr lang="en-US"/>
          </a:p>
        </p:txBody>
      </p:sp>
    </p:spTree>
    <p:extLst>
      <p:ext uri="{BB962C8B-B14F-4D97-AF65-F5344CB8AC3E}">
        <p14:creationId xmlns:p14="http://schemas.microsoft.com/office/powerpoint/2010/main" val="4119104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 trend between crater diameter and </a:t>
            </a:r>
            <a:r>
              <a:rPr lang="en-US" baseline="0" dirty="0" err="1" smtClean="0"/>
              <a:t>lobateness</a:t>
            </a:r>
            <a:r>
              <a:rPr lang="en-US" baseline="0" dirty="0" smtClean="0"/>
              <a:t> is established when plotting all gathered crater data in the southern hemisphere.  This trend is represented as parabolic equation, showing that as crater diameter increases, </a:t>
            </a:r>
            <a:r>
              <a:rPr lang="en-US" baseline="0" dirty="0" err="1" smtClean="0"/>
              <a:t>lobateness</a:t>
            </a:r>
            <a:r>
              <a:rPr lang="en-US" baseline="0" dirty="0" smtClean="0"/>
              <a:t> decreases. To see if this trend holds within a narrower range, craters are sorted to within segments of 10 degrees of latitude, and plotted together.  </a:t>
            </a:r>
            <a:endParaRPr lang="en-US" b="0" dirty="0"/>
          </a:p>
        </p:txBody>
      </p:sp>
      <p:sp>
        <p:nvSpPr>
          <p:cNvPr id="4" name="Slide Number Placeholder 3"/>
          <p:cNvSpPr>
            <a:spLocks noGrp="1"/>
          </p:cNvSpPr>
          <p:nvPr>
            <p:ph type="sldNum" sz="quarter" idx="10"/>
          </p:nvPr>
        </p:nvSpPr>
        <p:spPr/>
        <p:txBody>
          <a:bodyPr/>
          <a:lstStyle/>
          <a:p>
            <a:fld id="{55ED5EE2-1E9B-441E-A91A-3FCB160E28A5}" type="slidenum">
              <a:rPr lang="en-US" smtClean="0"/>
              <a:t>8</a:t>
            </a:fld>
            <a:endParaRPr lang="en-US"/>
          </a:p>
        </p:txBody>
      </p:sp>
    </p:spTree>
    <p:extLst>
      <p:ext uri="{BB962C8B-B14F-4D97-AF65-F5344CB8AC3E}">
        <p14:creationId xmlns:p14="http://schemas.microsoft.com/office/powerpoint/2010/main" val="411910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While data in additional areas needs to be collected, of the two areas with a range of crater diameters, the trend holds. </a:t>
            </a:r>
            <a:endParaRPr lang="en-US" b="0" dirty="0"/>
          </a:p>
        </p:txBody>
      </p:sp>
      <p:sp>
        <p:nvSpPr>
          <p:cNvPr id="4" name="Slide Number Placeholder 3"/>
          <p:cNvSpPr>
            <a:spLocks noGrp="1"/>
          </p:cNvSpPr>
          <p:nvPr>
            <p:ph type="sldNum" sz="quarter" idx="10"/>
          </p:nvPr>
        </p:nvSpPr>
        <p:spPr/>
        <p:txBody>
          <a:bodyPr/>
          <a:lstStyle/>
          <a:p>
            <a:fld id="{55ED5EE2-1E9B-441E-A91A-3FCB160E28A5}" type="slidenum">
              <a:rPr lang="en-US" smtClean="0"/>
              <a:t>9</a:t>
            </a:fld>
            <a:endParaRPr lang="en-US"/>
          </a:p>
        </p:txBody>
      </p:sp>
    </p:spTree>
    <p:extLst>
      <p:ext uri="{BB962C8B-B14F-4D97-AF65-F5344CB8AC3E}">
        <p14:creationId xmlns:p14="http://schemas.microsoft.com/office/powerpoint/2010/main" val="411910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5ED5EE2-1E9B-441E-A91A-3FCB160E28A5}" type="slidenum">
              <a:rPr lang="en-US" smtClean="0"/>
              <a:t>10</a:t>
            </a:fld>
            <a:endParaRPr lang="en-US"/>
          </a:p>
        </p:txBody>
      </p:sp>
    </p:spTree>
    <p:extLst>
      <p:ext uri="{BB962C8B-B14F-4D97-AF65-F5344CB8AC3E}">
        <p14:creationId xmlns:p14="http://schemas.microsoft.com/office/powerpoint/2010/main" val="411910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5ED5EE2-1E9B-441E-A91A-3FCB160E28A5}" type="slidenum">
              <a:rPr lang="en-US" smtClean="0"/>
              <a:t>11</a:t>
            </a:fld>
            <a:endParaRPr lang="en-US"/>
          </a:p>
        </p:txBody>
      </p:sp>
    </p:spTree>
    <p:extLst>
      <p:ext uri="{BB962C8B-B14F-4D97-AF65-F5344CB8AC3E}">
        <p14:creationId xmlns:p14="http://schemas.microsoft.com/office/powerpoint/2010/main" val="411910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a:xfrm>
            <a:off x="2640597" y="4783095"/>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1D8BD707-D9CF-40AE-B4C6-C98DA3205C09}" type="datetimeFigureOut">
              <a:rPr lang="en-US" smtClean="0"/>
              <a:pPr/>
              <a:t>4/6/2016</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4/6/2016</a:t>
            </a:fld>
            <a:endParaRPr lang="en-US"/>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bmp"/><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458200" cy="1428750"/>
          </a:xfrm>
        </p:spPr>
        <p:txBody>
          <a:bodyPr>
            <a:normAutofit fontScale="90000"/>
          </a:bodyPr>
          <a:lstStyle/>
          <a:p>
            <a:r>
              <a:rPr lang="en-US" dirty="0" smtClean="0">
                <a:solidFill>
                  <a:schemeClr val="accent3">
                    <a:lumMod val="75000"/>
                  </a:schemeClr>
                </a:solidFill>
                <a:latin typeface="Arial" pitchFamily="34" charset="0"/>
                <a:cs typeface="Arial" pitchFamily="34" charset="0"/>
              </a:rPr>
              <a:t>Characterization of Layered </a:t>
            </a:r>
            <a:r>
              <a:rPr lang="en-US" dirty="0" err="1" smtClean="0">
                <a:solidFill>
                  <a:schemeClr val="accent3">
                    <a:lumMod val="75000"/>
                  </a:schemeClr>
                </a:solidFill>
                <a:latin typeface="Arial" pitchFamily="34" charset="0"/>
                <a:cs typeface="Arial" pitchFamily="34" charset="0"/>
              </a:rPr>
              <a:t>Ejecta</a:t>
            </a:r>
            <a:r>
              <a:rPr lang="en-US" dirty="0" smtClean="0">
                <a:solidFill>
                  <a:schemeClr val="accent3">
                    <a:lumMod val="75000"/>
                  </a:schemeClr>
                </a:solidFill>
                <a:latin typeface="Arial" pitchFamily="34" charset="0"/>
                <a:cs typeface="Arial" pitchFamily="34" charset="0"/>
              </a:rPr>
              <a:t> Blankets in the Southern Hemisphere of Mars</a:t>
            </a:r>
            <a:endParaRPr lang="en-US" dirty="0">
              <a:solidFill>
                <a:schemeClr val="accent3">
                  <a:lumMod val="75000"/>
                </a:schemeClr>
              </a:solidFill>
              <a:latin typeface="Arial" pitchFamily="34" charset="0"/>
              <a:cs typeface="Arial" pitchFamily="34" charset="0"/>
            </a:endParaRPr>
          </a:p>
        </p:txBody>
      </p:sp>
      <p:sp>
        <p:nvSpPr>
          <p:cNvPr id="3" name="Subtitle 2"/>
          <p:cNvSpPr>
            <a:spLocks noGrp="1"/>
          </p:cNvSpPr>
          <p:nvPr>
            <p:ph type="subTitle" idx="1"/>
          </p:nvPr>
        </p:nvSpPr>
        <p:spPr>
          <a:xfrm>
            <a:off x="152400" y="1828800"/>
            <a:ext cx="8610600" cy="1311967"/>
          </a:xfrm>
        </p:spPr>
        <p:txBody>
          <a:bodyPr/>
          <a:lstStyle/>
          <a:p>
            <a:r>
              <a:rPr lang="en-US" dirty="0" smtClean="0">
                <a:solidFill>
                  <a:srgbClr val="00B0F0"/>
                </a:solidFill>
                <a:latin typeface="Arial" pitchFamily="34" charset="0"/>
                <a:cs typeface="Arial" pitchFamily="34" charset="0"/>
              </a:rPr>
              <a:t>Nathan White</a:t>
            </a:r>
          </a:p>
          <a:p>
            <a:r>
              <a:rPr lang="en-US" dirty="0" smtClean="0">
                <a:solidFill>
                  <a:srgbClr val="00B0F0"/>
                </a:solidFill>
                <a:latin typeface="Arial" pitchFamily="34" charset="0"/>
                <a:cs typeface="Arial" pitchFamily="34" charset="0"/>
              </a:rPr>
              <a:t>Mentor: Dr. Nadine Barlow</a:t>
            </a:r>
          </a:p>
          <a:p>
            <a:r>
              <a:rPr lang="en-US" dirty="0" smtClean="0">
                <a:solidFill>
                  <a:srgbClr val="00B0F0"/>
                </a:solidFill>
                <a:latin typeface="Arial" pitchFamily="34" charset="0"/>
                <a:cs typeface="Arial" pitchFamily="34" charset="0"/>
              </a:rPr>
              <a:t>Northern Arizona University</a:t>
            </a:r>
            <a:endParaRPr lang="en-US" dirty="0">
              <a:solidFill>
                <a:srgbClr val="00B0F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943350"/>
            <a:ext cx="1524000" cy="10603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3943350"/>
            <a:ext cx="1058588" cy="10603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213362"/>
            <a:ext cx="5029200" cy="5203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6306" y="1511109"/>
            <a:ext cx="2510494" cy="2279841"/>
          </a:xfrm>
          <a:prstGeom prst="rect">
            <a:avLst/>
          </a:prstGeom>
        </p:spPr>
      </p:pic>
    </p:spTree>
    <p:extLst>
      <p:ext uri="{BB962C8B-B14F-4D97-AF65-F5344CB8AC3E}">
        <p14:creationId xmlns:p14="http://schemas.microsoft.com/office/powerpoint/2010/main" val="2357804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28650"/>
          </a:xfrm>
        </p:spPr>
        <p:txBody>
          <a:bodyPr>
            <a:normAutofit fontScale="90000"/>
          </a:bodyPr>
          <a:lstStyle/>
          <a:p>
            <a:pPr algn="ctr"/>
            <a:r>
              <a:rPr lang="en-US" dirty="0" smtClean="0">
                <a:solidFill>
                  <a:schemeClr val="accent3">
                    <a:lumMod val="75000"/>
                  </a:schemeClr>
                </a:solidFill>
                <a:latin typeface="Arial" pitchFamily="34" charset="0"/>
                <a:cs typeface="Arial" pitchFamily="34" charset="0"/>
              </a:rPr>
              <a:t>Acknowledgements</a:t>
            </a:r>
            <a:endParaRPr lang="en-US" dirty="0">
              <a:solidFill>
                <a:schemeClr val="accent3">
                  <a:lumMod val="75000"/>
                </a:schemeClr>
              </a:solidFill>
              <a:latin typeface="Arial" pitchFamily="34" charset="0"/>
              <a:cs typeface="Arial" pitchFamily="34" charset="0"/>
            </a:endParaRPr>
          </a:p>
        </p:txBody>
      </p:sp>
      <p:sp>
        <p:nvSpPr>
          <p:cNvPr id="3" name="TextBox 2"/>
          <p:cNvSpPr txBox="1"/>
          <p:nvPr/>
        </p:nvSpPr>
        <p:spPr>
          <a:xfrm>
            <a:off x="2438400" y="914400"/>
            <a:ext cx="4419600" cy="4093428"/>
          </a:xfrm>
          <a:prstGeom prst="rect">
            <a:avLst/>
          </a:prstGeom>
          <a:noFill/>
        </p:spPr>
        <p:txBody>
          <a:bodyPr wrap="square" rtlCol="0">
            <a:spAutoFit/>
          </a:bodyPr>
          <a:lstStyle/>
          <a:p>
            <a:pPr marL="285750" indent="-285750">
              <a:buFont typeface="Arial" pitchFamily="34" charset="0"/>
              <a:buChar char="•"/>
            </a:pPr>
            <a:r>
              <a:rPr lang="en-US" sz="2600" b="1" dirty="0" smtClean="0">
                <a:solidFill>
                  <a:srgbClr val="00B0F0"/>
                </a:solidFill>
                <a:latin typeface="Arial" pitchFamily="34" charset="0"/>
                <a:cs typeface="Arial" pitchFamily="34" charset="0"/>
              </a:rPr>
              <a:t>Dr. Nadine Barlow</a:t>
            </a:r>
          </a:p>
          <a:p>
            <a:pPr marL="285750" indent="-285750">
              <a:buFont typeface="Arial" pitchFamily="34" charset="0"/>
              <a:buChar char="•"/>
            </a:pPr>
            <a:r>
              <a:rPr lang="en-US" sz="2600" b="1" dirty="0" smtClean="0">
                <a:solidFill>
                  <a:srgbClr val="00B0F0"/>
                </a:solidFill>
                <a:latin typeface="Arial" pitchFamily="34" charset="0"/>
                <a:cs typeface="Arial" pitchFamily="34" charset="0"/>
              </a:rPr>
              <a:t>Kathleen </a:t>
            </a:r>
            <a:r>
              <a:rPr lang="en-US" sz="2600" b="1" dirty="0" err="1" smtClean="0">
                <a:solidFill>
                  <a:srgbClr val="00B0F0"/>
                </a:solidFill>
                <a:latin typeface="Arial" pitchFamily="34" charset="0"/>
                <a:cs typeface="Arial" pitchFamily="34" charset="0"/>
              </a:rPr>
              <a:t>Stigmon</a:t>
            </a:r>
            <a:endParaRPr lang="en-US" sz="2600" b="1" dirty="0" smtClean="0">
              <a:solidFill>
                <a:srgbClr val="00B0F0"/>
              </a:solidFill>
              <a:latin typeface="Arial" pitchFamily="34" charset="0"/>
              <a:cs typeface="Arial" pitchFamily="34" charset="0"/>
            </a:endParaRPr>
          </a:p>
          <a:p>
            <a:pPr marL="285750" indent="-285750">
              <a:buFont typeface="Arial" pitchFamily="34" charset="0"/>
              <a:buChar char="•"/>
            </a:pPr>
            <a:r>
              <a:rPr lang="en-US" sz="2600" b="1" dirty="0" smtClean="0">
                <a:solidFill>
                  <a:srgbClr val="00B0F0"/>
                </a:solidFill>
                <a:latin typeface="Arial" pitchFamily="34" charset="0"/>
                <a:cs typeface="Arial" pitchFamily="34" charset="0"/>
              </a:rPr>
              <a:t>NASA Space Grant</a:t>
            </a:r>
          </a:p>
          <a:p>
            <a:pPr marL="285750" indent="-285750">
              <a:buFont typeface="Arial" pitchFamily="34" charset="0"/>
              <a:buChar char="•"/>
            </a:pPr>
            <a:r>
              <a:rPr lang="en-US" sz="2600" b="1" dirty="0" smtClean="0">
                <a:solidFill>
                  <a:srgbClr val="00B0F0"/>
                </a:solidFill>
                <a:latin typeface="Arial" pitchFamily="34" charset="0"/>
                <a:cs typeface="Arial" pitchFamily="34" charset="0"/>
              </a:rPr>
              <a:t>Northern Arizona University</a:t>
            </a:r>
          </a:p>
          <a:p>
            <a:pPr marL="285750" indent="-285750">
              <a:buFont typeface="Arial" pitchFamily="34" charset="0"/>
              <a:buChar char="•"/>
            </a:pPr>
            <a:r>
              <a:rPr lang="en-US" sz="2600" b="1" dirty="0" smtClean="0">
                <a:solidFill>
                  <a:srgbClr val="00B0F0"/>
                </a:solidFill>
                <a:latin typeface="Arial" pitchFamily="34" charset="0"/>
                <a:cs typeface="Arial" pitchFamily="34" charset="0"/>
              </a:rPr>
              <a:t>Arizona State </a:t>
            </a:r>
            <a:r>
              <a:rPr lang="en-US" sz="2600" b="1" dirty="0" smtClean="0">
                <a:solidFill>
                  <a:srgbClr val="00B0F0"/>
                </a:solidFill>
                <a:latin typeface="Arial" pitchFamily="34" charset="0"/>
                <a:cs typeface="Arial" pitchFamily="34" charset="0"/>
              </a:rPr>
              <a:t>University/ </a:t>
            </a:r>
            <a:r>
              <a:rPr lang="en-US" sz="2600" b="1" dirty="0" err="1" smtClean="0">
                <a:solidFill>
                  <a:srgbClr val="00B0F0"/>
                </a:solidFill>
                <a:latin typeface="Arial" pitchFamily="34" charset="0"/>
                <a:cs typeface="Arial" pitchFamily="34" charset="0"/>
              </a:rPr>
              <a:t>JMars</a:t>
            </a:r>
            <a:endParaRPr lang="en-US" sz="2600" b="1" dirty="0" smtClean="0">
              <a:solidFill>
                <a:srgbClr val="00B0F0"/>
              </a:solidFill>
              <a:latin typeface="Arial" pitchFamily="34" charset="0"/>
              <a:cs typeface="Arial" pitchFamily="34" charset="0"/>
            </a:endParaRPr>
          </a:p>
          <a:p>
            <a:pPr marL="285750" indent="-285750">
              <a:buFont typeface="Arial" pitchFamily="34" charset="0"/>
              <a:buChar char="•"/>
            </a:pPr>
            <a:r>
              <a:rPr lang="en-US" sz="2600" b="1" dirty="0">
                <a:solidFill>
                  <a:srgbClr val="00B0F0"/>
                </a:solidFill>
                <a:latin typeface="Arial" pitchFamily="34" charset="0"/>
                <a:cs typeface="Arial" pitchFamily="34" charset="0"/>
              </a:rPr>
              <a:t>Mars Reconnaissance Orbiter</a:t>
            </a:r>
            <a:endParaRPr lang="en-US" sz="2600" b="1" dirty="0" smtClean="0">
              <a:solidFill>
                <a:srgbClr val="00B0F0"/>
              </a:solidFill>
              <a:latin typeface="Arial" pitchFamily="34" charset="0"/>
              <a:cs typeface="Arial" pitchFamily="34" charset="0"/>
            </a:endParaRPr>
          </a:p>
          <a:p>
            <a:pPr marL="285750" indent="-285750">
              <a:buFont typeface="Arial" pitchFamily="34" charset="0"/>
              <a:buChar char="•"/>
            </a:pPr>
            <a:r>
              <a:rPr lang="en-US" sz="2600" b="1" dirty="0" err="1" smtClean="0">
                <a:solidFill>
                  <a:srgbClr val="00B0F0"/>
                </a:solidFill>
                <a:latin typeface="Arial" pitchFamily="34" charset="0"/>
                <a:cs typeface="Arial" pitchFamily="34" charset="0"/>
              </a:rPr>
              <a:t>ImageJ</a:t>
            </a:r>
            <a:endParaRPr lang="en-US" sz="26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4146308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657350"/>
            <a:ext cx="9144000" cy="628650"/>
          </a:xfrm>
        </p:spPr>
        <p:txBody>
          <a:bodyPr>
            <a:noAutofit/>
          </a:bodyPr>
          <a:lstStyle/>
          <a:p>
            <a:pPr algn="ctr"/>
            <a:r>
              <a:rPr lang="en-US" sz="5600" dirty="0" smtClean="0">
                <a:solidFill>
                  <a:schemeClr val="accent3">
                    <a:lumMod val="75000"/>
                  </a:schemeClr>
                </a:solidFill>
                <a:latin typeface="Arial" pitchFamily="34" charset="0"/>
                <a:cs typeface="Arial" pitchFamily="34" charset="0"/>
              </a:rPr>
              <a:t>Questions?</a:t>
            </a:r>
            <a:endParaRPr lang="en-US" sz="5600" dirty="0">
              <a:solidFill>
                <a:schemeClr val="accent3">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5978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
            <a:ext cx="8458200" cy="838200"/>
          </a:xfrm>
        </p:spPr>
        <p:txBody>
          <a:bodyPr>
            <a:noAutofit/>
          </a:bodyPr>
          <a:lstStyle/>
          <a:p>
            <a:pPr algn="ctr"/>
            <a:r>
              <a:rPr lang="en-US" sz="5600" dirty="0" smtClean="0">
                <a:solidFill>
                  <a:schemeClr val="accent3">
                    <a:lumMod val="75000"/>
                  </a:schemeClr>
                </a:solidFill>
                <a:latin typeface="Arial" pitchFamily="34" charset="0"/>
                <a:cs typeface="Arial" pitchFamily="34" charset="0"/>
              </a:rPr>
              <a:t>Introduction</a:t>
            </a:r>
            <a:endParaRPr lang="en-US" sz="5600" dirty="0">
              <a:solidFill>
                <a:schemeClr val="accent3">
                  <a:lumMod val="75000"/>
                </a:schemeClr>
              </a:solidFill>
              <a:latin typeface="Arial" pitchFamily="34" charset="0"/>
              <a:cs typeface="Arial" pitchFamily="34" charset="0"/>
            </a:endParaRPr>
          </a:p>
        </p:txBody>
      </p:sp>
      <p:sp>
        <p:nvSpPr>
          <p:cNvPr id="7" name="TextBox 6"/>
          <p:cNvSpPr txBox="1"/>
          <p:nvPr/>
        </p:nvSpPr>
        <p:spPr>
          <a:xfrm>
            <a:off x="304800" y="666750"/>
            <a:ext cx="2886130" cy="553998"/>
          </a:xfrm>
          <a:prstGeom prst="rect">
            <a:avLst/>
          </a:prstGeom>
          <a:noFill/>
        </p:spPr>
        <p:txBody>
          <a:bodyPr wrap="square" rtlCol="0">
            <a:spAutoFit/>
          </a:bodyPr>
          <a:lstStyle/>
          <a:p>
            <a:r>
              <a:rPr lang="en-US" sz="3000" b="1" dirty="0" smtClean="0">
                <a:solidFill>
                  <a:srgbClr val="00B0F0"/>
                </a:solidFill>
                <a:latin typeface="Arial" pitchFamily="34" charset="0"/>
                <a:cs typeface="Arial" pitchFamily="34" charset="0"/>
              </a:rPr>
              <a:t>Single Layer</a:t>
            </a:r>
            <a:endParaRPr lang="en-US" sz="3000" b="1" dirty="0">
              <a:solidFill>
                <a:srgbClr val="00B0F0"/>
              </a:solidFill>
              <a:latin typeface="Arial" pitchFamily="34" charset="0"/>
              <a:cs typeface="Arial" pitchFamily="34" charset="0"/>
            </a:endParaRPr>
          </a:p>
        </p:txBody>
      </p:sp>
      <p:sp>
        <p:nvSpPr>
          <p:cNvPr id="8" name="TextBox 7"/>
          <p:cNvSpPr txBox="1"/>
          <p:nvPr/>
        </p:nvSpPr>
        <p:spPr>
          <a:xfrm>
            <a:off x="6172200" y="742950"/>
            <a:ext cx="3276600" cy="553998"/>
          </a:xfrm>
          <a:prstGeom prst="rect">
            <a:avLst/>
          </a:prstGeom>
          <a:noFill/>
        </p:spPr>
        <p:txBody>
          <a:bodyPr wrap="square" rtlCol="0">
            <a:spAutoFit/>
          </a:bodyPr>
          <a:lstStyle/>
          <a:p>
            <a:r>
              <a:rPr lang="en-US" sz="3000" b="1" dirty="0" smtClean="0">
                <a:solidFill>
                  <a:srgbClr val="00B0F0"/>
                </a:solidFill>
                <a:latin typeface="Arial" pitchFamily="34" charset="0"/>
                <a:cs typeface="Arial" pitchFamily="34" charset="0"/>
              </a:rPr>
              <a:t>Double Layer</a:t>
            </a:r>
          </a:p>
        </p:txBody>
      </p:sp>
      <p:sp>
        <p:nvSpPr>
          <p:cNvPr id="14" name="TextBox 13"/>
          <p:cNvSpPr txBox="1"/>
          <p:nvPr/>
        </p:nvSpPr>
        <p:spPr>
          <a:xfrm>
            <a:off x="3124200" y="2114550"/>
            <a:ext cx="2819400" cy="553998"/>
          </a:xfrm>
          <a:prstGeom prst="rect">
            <a:avLst/>
          </a:prstGeom>
          <a:noFill/>
        </p:spPr>
        <p:txBody>
          <a:bodyPr wrap="square" rtlCol="0">
            <a:spAutoFit/>
          </a:bodyPr>
          <a:lstStyle/>
          <a:p>
            <a:r>
              <a:rPr lang="en-US" sz="3000" b="1" dirty="0" smtClean="0">
                <a:solidFill>
                  <a:srgbClr val="00B0F0"/>
                </a:solidFill>
                <a:latin typeface="Arial" pitchFamily="34" charset="0"/>
                <a:cs typeface="Arial" pitchFamily="34" charset="0"/>
              </a:rPr>
              <a:t>Multiple Layer</a:t>
            </a:r>
            <a:endParaRPr lang="en-US" sz="3000" b="1" dirty="0">
              <a:solidFill>
                <a:srgbClr val="00B0F0"/>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01" y="1220748"/>
            <a:ext cx="2844999" cy="24605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4061" y="1249322"/>
            <a:ext cx="3087539" cy="243196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311" y="2647950"/>
            <a:ext cx="2367689" cy="2460539"/>
          </a:xfrm>
          <a:prstGeom prst="rect">
            <a:avLst/>
          </a:prstGeom>
        </p:spPr>
      </p:pic>
    </p:spTree>
    <p:extLst>
      <p:ext uri="{BB962C8B-B14F-4D97-AF65-F5344CB8AC3E}">
        <p14:creationId xmlns:p14="http://schemas.microsoft.com/office/powerpoint/2010/main" val="1185442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
            <a:ext cx="8671612" cy="628650"/>
          </a:xfrm>
        </p:spPr>
        <p:txBody>
          <a:bodyPr>
            <a:noAutofit/>
          </a:bodyPr>
          <a:lstStyle/>
          <a:p>
            <a:pPr algn="ctr"/>
            <a:r>
              <a:rPr lang="en-US" sz="5600" dirty="0" smtClean="0">
                <a:solidFill>
                  <a:schemeClr val="accent3">
                    <a:lumMod val="75000"/>
                  </a:schemeClr>
                </a:solidFill>
                <a:latin typeface="Arial" pitchFamily="34" charset="0"/>
                <a:cs typeface="Arial" pitchFamily="34" charset="0"/>
              </a:rPr>
              <a:t>Introduction</a:t>
            </a:r>
            <a:endParaRPr lang="en-US" sz="5600" dirty="0">
              <a:solidFill>
                <a:schemeClr val="accent3">
                  <a:lumMod val="75000"/>
                </a:schemeClr>
              </a:solidFill>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743140"/>
            <a:ext cx="2671476" cy="24382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75" y="819150"/>
            <a:ext cx="1585545" cy="13298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75" y="2482818"/>
            <a:ext cx="1876425" cy="138433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4175" y="3192805"/>
            <a:ext cx="2028825" cy="158874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2600" y="2876550"/>
            <a:ext cx="2181225" cy="190303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9374" y="849376"/>
            <a:ext cx="2579826" cy="1950974"/>
          </a:xfrm>
          <a:prstGeom prst="rect">
            <a:avLst/>
          </a:prstGeom>
        </p:spPr>
      </p:pic>
    </p:spTree>
    <p:extLst>
      <p:ext uri="{BB962C8B-B14F-4D97-AF65-F5344CB8AC3E}">
        <p14:creationId xmlns:p14="http://schemas.microsoft.com/office/powerpoint/2010/main" val="1957650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
            <a:ext cx="8458200" cy="628650"/>
          </a:xfrm>
        </p:spPr>
        <p:txBody>
          <a:bodyPr>
            <a:noAutofit/>
          </a:bodyPr>
          <a:lstStyle/>
          <a:p>
            <a:pPr algn="ctr"/>
            <a:r>
              <a:rPr lang="en-US" sz="5600" dirty="0" smtClean="0">
                <a:solidFill>
                  <a:schemeClr val="accent3">
                    <a:lumMod val="75000"/>
                  </a:schemeClr>
                </a:solidFill>
                <a:latin typeface="Arial" pitchFamily="34" charset="0"/>
                <a:cs typeface="Arial" pitchFamily="34" charset="0"/>
              </a:rPr>
              <a:t>Introduction</a:t>
            </a:r>
            <a:endParaRPr lang="en-US" sz="5600" dirty="0">
              <a:solidFill>
                <a:schemeClr val="accent3">
                  <a:lumMod val="75000"/>
                </a:schemeClr>
              </a:solidFill>
              <a:latin typeface="Arial" pitchFamily="34" charset="0"/>
              <a:cs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799" y="768967"/>
            <a:ext cx="5257801" cy="21837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484" y="2849096"/>
            <a:ext cx="5306141" cy="2237254"/>
          </a:xfrm>
          <a:prstGeom prst="rect">
            <a:avLst/>
          </a:prstGeom>
        </p:spPr>
      </p:pic>
      <p:sp>
        <p:nvSpPr>
          <p:cNvPr id="11" name="TextBox 10"/>
          <p:cNvSpPr txBox="1"/>
          <p:nvPr/>
        </p:nvSpPr>
        <p:spPr>
          <a:xfrm>
            <a:off x="204230" y="794087"/>
            <a:ext cx="2081770" cy="1015663"/>
          </a:xfrm>
          <a:prstGeom prst="rect">
            <a:avLst/>
          </a:prstGeom>
          <a:noFill/>
        </p:spPr>
        <p:txBody>
          <a:bodyPr vert="horz" wrap="square" rtlCol="0">
            <a:spAutoFit/>
          </a:bodyPr>
          <a:lstStyle/>
          <a:p>
            <a:pPr algn="ctr"/>
            <a:r>
              <a:rPr lang="en-US" sz="3000" b="1" dirty="0" smtClean="0">
                <a:solidFill>
                  <a:srgbClr val="00B0F0"/>
                </a:solidFill>
                <a:latin typeface="Arial" pitchFamily="34" charset="0"/>
                <a:cs typeface="Arial" pitchFamily="34" charset="0"/>
              </a:rPr>
              <a:t>Multiple Craters</a:t>
            </a:r>
            <a:endParaRPr lang="en-US" sz="3000" b="1" dirty="0">
              <a:solidFill>
                <a:srgbClr val="00B0F0"/>
              </a:solidFill>
              <a:latin typeface="Arial" pitchFamily="34" charset="0"/>
              <a:cs typeface="Arial" pitchFamily="34" charset="0"/>
            </a:endParaRPr>
          </a:p>
        </p:txBody>
      </p:sp>
      <p:sp>
        <p:nvSpPr>
          <p:cNvPr id="21" name="TextBox 20"/>
          <p:cNvSpPr txBox="1"/>
          <p:nvPr/>
        </p:nvSpPr>
        <p:spPr>
          <a:xfrm>
            <a:off x="6452630" y="3994487"/>
            <a:ext cx="2081770" cy="553998"/>
          </a:xfrm>
          <a:prstGeom prst="rect">
            <a:avLst/>
          </a:prstGeom>
          <a:noFill/>
        </p:spPr>
        <p:txBody>
          <a:bodyPr vert="horz" wrap="square" rtlCol="0">
            <a:spAutoFit/>
          </a:bodyPr>
          <a:lstStyle/>
          <a:p>
            <a:pPr algn="ctr"/>
            <a:r>
              <a:rPr lang="en-US" sz="3000" b="1" dirty="0" smtClean="0">
                <a:solidFill>
                  <a:srgbClr val="00B0F0"/>
                </a:solidFill>
                <a:latin typeface="Arial" pitchFamily="34" charset="0"/>
                <a:cs typeface="Arial" pitchFamily="34" charset="0"/>
              </a:rPr>
              <a:t>Eroded </a:t>
            </a:r>
            <a:endParaRPr lang="en-US" sz="30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71052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0396"/>
            <a:ext cx="4953000" cy="939546"/>
          </a:xfrm>
        </p:spPr>
        <p:txBody>
          <a:bodyPr>
            <a:noAutofit/>
          </a:bodyPr>
          <a:lstStyle/>
          <a:p>
            <a:pPr algn="ctr"/>
            <a:r>
              <a:rPr lang="en-US" sz="5600" dirty="0" smtClean="0">
                <a:solidFill>
                  <a:schemeClr val="accent3">
                    <a:lumMod val="75000"/>
                  </a:schemeClr>
                </a:solidFill>
                <a:latin typeface="Arial" pitchFamily="34" charset="0"/>
                <a:cs typeface="Arial" pitchFamily="34" charset="0"/>
              </a:rPr>
              <a:t>Scope</a:t>
            </a:r>
            <a:endParaRPr lang="en-US" sz="5600" dirty="0">
              <a:solidFill>
                <a:schemeClr val="accent3">
                  <a:lumMod val="75000"/>
                </a:schemeClr>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248" y="1428750"/>
            <a:ext cx="6797351" cy="3581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5750"/>
            <a:ext cx="3494225" cy="2571750"/>
          </a:xfrm>
          <a:prstGeom prst="rect">
            <a:avLst/>
          </a:prstGeom>
        </p:spPr>
      </p:pic>
      <p:sp>
        <p:nvSpPr>
          <p:cNvPr id="8" name="TextBox 7"/>
          <p:cNvSpPr txBox="1"/>
          <p:nvPr/>
        </p:nvSpPr>
        <p:spPr>
          <a:xfrm>
            <a:off x="76200" y="2990850"/>
            <a:ext cx="2438400" cy="1631216"/>
          </a:xfrm>
          <a:prstGeom prst="rect">
            <a:avLst/>
          </a:prstGeom>
          <a:noFill/>
        </p:spPr>
        <p:txBody>
          <a:bodyPr wrap="square" rtlCol="0">
            <a:spAutoFit/>
          </a:bodyPr>
          <a:lstStyle/>
          <a:p>
            <a:r>
              <a:rPr lang="en-US" sz="2000" i="1" dirty="0">
                <a:solidFill>
                  <a:srgbClr val="00B0F0"/>
                </a:solidFill>
                <a:latin typeface="Arial" pitchFamily="34" charset="0"/>
                <a:cs typeface="Arial" pitchFamily="34" charset="0"/>
              </a:rPr>
              <a:t>Mars Reconnaissance </a:t>
            </a:r>
            <a:r>
              <a:rPr lang="en-US" sz="2000" i="1" dirty="0" smtClean="0">
                <a:solidFill>
                  <a:srgbClr val="00B0F0"/>
                </a:solidFill>
                <a:latin typeface="Arial" pitchFamily="34" charset="0"/>
                <a:cs typeface="Arial" pitchFamily="34" charset="0"/>
              </a:rPr>
              <a:t>Orbiter</a:t>
            </a:r>
          </a:p>
          <a:p>
            <a:r>
              <a:rPr lang="en-US" sz="2000" dirty="0" smtClean="0">
                <a:solidFill>
                  <a:srgbClr val="00B0F0"/>
                </a:solidFill>
                <a:latin typeface="Arial" pitchFamily="34" charset="0"/>
                <a:cs typeface="Arial" pitchFamily="34" charset="0"/>
              </a:rPr>
              <a:t>Context </a:t>
            </a:r>
            <a:r>
              <a:rPr lang="en-US" sz="2000" dirty="0">
                <a:solidFill>
                  <a:srgbClr val="00B0F0"/>
                </a:solidFill>
                <a:latin typeface="Arial" pitchFamily="34" charset="0"/>
                <a:cs typeface="Arial" pitchFamily="34" charset="0"/>
              </a:rPr>
              <a:t>Camera (CTX)</a:t>
            </a:r>
          </a:p>
        </p:txBody>
      </p:sp>
      <p:sp>
        <p:nvSpPr>
          <p:cNvPr id="9" name="TextBox 8"/>
          <p:cNvSpPr txBox="1"/>
          <p:nvPr/>
        </p:nvSpPr>
        <p:spPr>
          <a:xfrm>
            <a:off x="3733799" y="971550"/>
            <a:ext cx="5257799" cy="400110"/>
          </a:xfrm>
          <a:prstGeom prst="rect">
            <a:avLst/>
          </a:prstGeom>
          <a:noFill/>
        </p:spPr>
        <p:txBody>
          <a:bodyPr wrap="square" rtlCol="0">
            <a:spAutoFit/>
          </a:bodyPr>
          <a:lstStyle/>
          <a:p>
            <a:pPr algn="r"/>
            <a:r>
              <a:rPr lang="en-US" sz="2000" dirty="0" smtClean="0">
                <a:solidFill>
                  <a:srgbClr val="00B0F0"/>
                </a:solidFill>
                <a:latin typeface="Arial" pitchFamily="34" charset="0"/>
                <a:cs typeface="Arial" pitchFamily="34" charset="0"/>
              </a:rPr>
              <a:t>750+ Craters		 133 Usable Images</a:t>
            </a:r>
            <a:endParaRPr lang="en-US" sz="2000"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86490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939546"/>
          </a:xfrm>
        </p:spPr>
        <p:txBody>
          <a:bodyPr>
            <a:noAutofit/>
          </a:bodyPr>
          <a:lstStyle/>
          <a:p>
            <a:pPr algn="ctr"/>
            <a:r>
              <a:rPr lang="en-US" sz="5600" dirty="0" smtClean="0">
                <a:solidFill>
                  <a:schemeClr val="accent3">
                    <a:lumMod val="75000"/>
                  </a:schemeClr>
                </a:solidFill>
                <a:latin typeface="Arial" pitchFamily="34" charset="0"/>
                <a:cs typeface="Arial" pitchFamily="34" charset="0"/>
              </a:rPr>
              <a:t>Software</a:t>
            </a:r>
            <a:endParaRPr lang="en-US" sz="5600" dirty="0">
              <a:solidFill>
                <a:schemeClr val="accent3">
                  <a:lumMod val="75000"/>
                </a:schemeClr>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11984"/>
            <a:ext cx="4346685" cy="29314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847" y="819150"/>
            <a:ext cx="4858353" cy="2585668"/>
          </a:xfrm>
          <a:prstGeom prst="rect">
            <a:avLst/>
          </a:prstGeom>
        </p:spPr>
      </p:pic>
      <p:sp>
        <p:nvSpPr>
          <p:cNvPr id="9" name="TextBox 8"/>
          <p:cNvSpPr txBox="1"/>
          <p:nvPr/>
        </p:nvSpPr>
        <p:spPr>
          <a:xfrm>
            <a:off x="170847" y="3486150"/>
            <a:ext cx="3791553" cy="1354217"/>
          </a:xfrm>
          <a:prstGeom prst="rect">
            <a:avLst/>
          </a:prstGeom>
          <a:noFill/>
        </p:spPr>
        <p:txBody>
          <a:bodyPr wrap="square" rtlCol="0">
            <a:spAutoFit/>
          </a:bodyPr>
          <a:lstStyle/>
          <a:p>
            <a:r>
              <a:rPr lang="en-US" sz="3000" u="sng" dirty="0" err="1" smtClean="0">
                <a:solidFill>
                  <a:srgbClr val="00B0F0"/>
                </a:solidFill>
                <a:latin typeface="Arial" pitchFamily="34" charset="0"/>
                <a:cs typeface="Arial" pitchFamily="34" charset="0"/>
              </a:rPr>
              <a:t>JMars</a:t>
            </a:r>
            <a:endParaRPr lang="en-US" sz="3000" u="sng" dirty="0" smtClean="0">
              <a:solidFill>
                <a:srgbClr val="00B0F0"/>
              </a:solidFill>
              <a:latin typeface="Arial" pitchFamily="34" charset="0"/>
              <a:cs typeface="Arial" pitchFamily="34" charset="0"/>
            </a:endParaRPr>
          </a:p>
          <a:p>
            <a:r>
              <a:rPr lang="en-US" sz="2600" dirty="0" smtClean="0">
                <a:solidFill>
                  <a:srgbClr val="00B0F0"/>
                </a:solidFill>
                <a:latin typeface="Arial" pitchFamily="34" charset="0"/>
                <a:cs typeface="Arial" pitchFamily="34" charset="0"/>
              </a:rPr>
              <a:t>Used to create crater mosaics. </a:t>
            </a:r>
            <a:endParaRPr lang="en-US" sz="2600" dirty="0">
              <a:solidFill>
                <a:srgbClr val="00B0F0"/>
              </a:solidFill>
              <a:latin typeface="Arial" pitchFamily="34" charset="0"/>
              <a:cs typeface="Arial" pitchFamily="34" charset="0"/>
            </a:endParaRPr>
          </a:p>
        </p:txBody>
      </p:sp>
      <p:sp>
        <p:nvSpPr>
          <p:cNvPr id="10" name="TextBox 9"/>
          <p:cNvSpPr txBox="1"/>
          <p:nvPr/>
        </p:nvSpPr>
        <p:spPr>
          <a:xfrm>
            <a:off x="5715000" y="438150"/>
            <a:ext cx="3352800" cy="1754326"/>
          </a:xfrm>
          <a:prstGeom prst="rect">
            <a:avLst/>
          </a:prstGeom>
          <a:noFill/>
        </p:spPr>
        <p:txBody>
          <a:bodyPr wrap="square" rtlCol="0">
            <a:spAutoFit/>
          </a:bodyPr>
          <a:lstStyle/>
          <a:p>
            <a:pPr algn="r"/>
            <a:r>
              <a:rPr lang="en-US" sz="3000" u="sng" dirty="0" err="1" smtClean="0">
                <a:solidFill>
                  <a:srgbClr val="00B0F0"/>
                </a:solidFill>
                <a:latin typeface="Arial" pitchFamily="34" charset="0"/>
                <a:cs typeface="Arial" pitchFamily="34" charset="0"/>
              </a:rPr>
              <a:t>ImageJ</a:t>
            </a:r>
            <a:endParaRPr lang="en-US" sz="3000" u="sng" dirty="0" smtClean="0">
              <a:solidFill>
                <a:srgbClr val="00B0F0"/>
              </a:solidFill>
              <a:latin typeface="Arial" pitchFamily="34" charset="0"/>
              <a:cs typeface="Arial" pitchFamily="34" charset="0"/>
            </a:endParaRPr>
          </a:p>
          <a:p>
            <a:r>
              <a:rPr lang="en-US" sz="2600" dirty="0" smtClean="0">
                <a:solidFill>
                  <a:srgbClr val="00B0F0"/>
                </a:solidFill>
                <a:latin typeface="Arial" pitchFamily="34" charset="0"/>
                <a:cs typeface="Arial" pitchFamily="34" charset="0"/>
              </a:rPr>
              <a:t>Used to measure crater perimeter and area</a:t>
            </a:r>
            <a:endParaRPr lang="en-US" sz="2600"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56998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5250"/>
            <a:ext cx="8458200" cy="628650"/>
          </a:xfrm>
        </p:spPr>
        <p:txBody>
          <a:bodyPr>
            <a:noAutofit/>
          </a:bodyPr>
          <a:lstStyle/>
          <a:p>
            <a:pPr algn="ctr"/>
            <a:r>
              <a:rPr lang="en-US" sz="5600" dirty="0" smtClean="0">
                <a:solidFill>
                  <a:schemeClr val="accent3">
                    <a:lumMod val="75000"/>
                  </a:schemeClr>
                </a:solidFill>
                <a:latin typeface="Arial" pitchFamily="34" charset="0"/>
                <a:cs typeface="Arial" pitchFamily="34" charset="0"/>
              </a:rPr>
              <a:t>Data</a:t>
            </a:r>
            <a:endParaRPr lang="en-US" sz="5600" dirty="0">
              <a:solidFill>
                <a:schemeClr val="accent3">
                  <a:lumMod val="75000"/>
                </a:schemeClr>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974287"/>
            <a:ext cx="4403123" cy="21022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200150"/>
            <a:ext cx="2895600" cy="2102277"/>
          </a:xfrm>
          <a:prstGeom prst="rect">
            <a:avLst/>
          </a:prstGeom>
        </p:spPr>
      </p:pic>
      <p:sp>
        <p:nvSpPr>
          <p:cNvPr id="15" name="TextBox 14"/>
          <p:cNvSpPr txBox="1"/>
          <p:nvPr/>
        </p:nvSpPr>
        <p:spPr>
          <a:xfrm>
            <a:off x="76200" y="3107888"/>
            <a:ext cx="4724400" cy="1292662"/>
          </a:xfrm>
          <a:prstGeom prst="rect">
            <a:avLst/>
          </a:prstGeom>
          <a:noFill/>
        </p:spPr>
        <p:txBody>
          <a:bodyPr wrap="square" rtlCol="0">
            <a:spAutoFit/>
          </a:bodyPr>
          <a:lstStyle/>
          <a:p>
            <a:r>
              <a:rPr lang="en-US" sz="3000" b="1" dirty="0" err="1" smtClean="0">
                <a:solidFill>
                  <a:srgbClr val="00B0F0"/>
                </a:solidFill>
                <a:latin typeface="Arial" pitchFamily="34" charset="0"/>
                <a:cs typeface="Arial" pitchFamily="34" charset="0"/>
              </a:rPr>
              <a:t>Lat</a:t>
            </a:r>
            <a:r>
              <a:rPr lang="en-US" sz="3000" b="1" dirty="0" smtClean="0">
                <a:solidFill>
                  <a:srgbClr val="00B0F0"/>
                </a:solidFill>
                <a:latin typeface="Arial" pitchFamily="34" charset="0"/>
                <a:cs typeface="Arial" pitchFamily="34" charset="0"/>
              </a:rPr>
              <a:t>/Lon: -0.59/181.69</a:t>
            </a:r>
          </a:p>
          <a:p>
            <a:r>
              <a:rPr lang="en-US" sz="3000" b="1" dirty="0" smtClean="0">
                <a:solidFill>
                  <a:srgbClr val="00B0F0"/>
                </a:solidFill>
                <a:latin typeface="Arial" pitchFamily="34" charset="0"/>
                <a:cs typeface="Arial" pitchFamily="34" charset="0"/>
              </a:rPr>
              <a:t>Diameter: 5.0km</a:t>
            </a:r>
          </a:p>
          <a:p>
            <a:endParaRPr lang="en-US" dirty="0">
              <a:solidFill>
                <a:srgbClr val="00B0F0"/>
              </a:solidFill>
              <a:latin typeface="Arial" pitchFamily="34" charset="0"/>
              <a:cs typeface="Arial" pitchFamily="34" charset="0"/>
            </a:endParaRPr>
          </a:p>
        </p:txBody>
      </p:sp>
      <p:sp>
        <p:nvSpPr>
          <p:cNvPr id="20" name="TextBox 19"/>
          <p:cNvSpPr txBox="1"/>
          <p:nvPr/>
        </p:nvSpPr>
        <p:spPr>
          <a:xfrm>
            <a:off x="5029200" y="3223558"/>
            <a:ext cx="4648200" cy="1938992"/>
          </a:xfrm>
          <a:prstGeom prst="rect">
            <a:avLst/>
          </a:prstGeom>
          <a:noFill/>
        </p:spPr>
        <p:txBody>
          <a:bodyPr wrap="square" rtlCol="0">
            <a:spAutoFit/>
          </a:bodyPr>
          <a:lstStyle/>
          <a:p>
            <a:r>
              <a:rPr lang="en-US" sz="3000" b="1" dirty="0">
                <a:solidFill>
                  <a:srgbClr val="00B0F0"/>
                </a:solidFill>
                <a:latin typeface="Arial" pitchFamily="34" charset="0"/>
                <a:cs typeface="Arial" pitchFamily="34" charset="0"/>
              </a:rPr>
              <a:t>Area</a:t>
            </a:r>
            <a:r>
              <a:rPr lang="en-US" sz="3000" b="1" dirty="0" smtClean="0">
                <a:solidFill>
                  <a:srgbClr val="00B0F0"/>
                </a:solidFill>
                <a:latin typeface="Arial" pitchFamily="34" charset="0"/>
                <a:cs typeface="Arial" pitchFamily="34" charset="0"/>
              </a:rPr>
              <a:t>: 76.725 km</a:t>
            </a:r>
            <a:r>
              <a:rPr lang="en-US" sz="3000" b="1" baseline="30000" dirty="0">
                <a:solidFill>
                  <a:srgbClr val="00B0F0"/>
                </a:solidFill>
                <a:latin typeface="Arial" pitchFamily="34" charset="0"/>
                <a:cs typeface="Arial" pitchFamily="34" charset="0"/>
              </a:rPr>
              <a:t>2</a:t>
            </a:r>
            <a:endParaRPr lang="en-US" sz="3000" b="1" dirty="0">
              <a:solidFill>
                <a:srgbClr val="00B0F0"/>
              </a:solidFill>
              <a:latin typeface="Arial" pitchFamily="34" charset="0"/>
              <a:cs typeface="Arial" pitchFamily="34" charset="0"/>
            </a:endParaRPr>
          </a:p>
          <a:p>
            <a:r>
              <a:rPr lang="en-US" sz="3000" b="1" dirty="0">
                <a:solidFill>
                  <a:srgbClr val="00B0F0"/>
                </a:solidFill>
                <a:latin typeface="Arial" pitchFamily="34" charset="0"/>
                <a:cs typeface="Arial" pitchFamily="34" charset="0"/>
              </a:rPr>
              <a:t>Perimeter</a:t>
            </a:r>
            <a:r>
              <a:rPr lang="en-US" sz="3000" b="1" dirty="0" smtClean="0">
                <a:solidFill>
                  <a:srgbClr val="00B0F0"/>
                </a:solidFill>
                <a:latin typeface="Arial" pitchFamily="34" charset="0"/>
                <a:cs typeface="Arial" pitchFamily="34" charset="0"/>
              </a:rPr>
              <a:t>: 95.036 km</a:t>
            </a:r>
            <a:endParaRPr lang="en-US" sz="3000" b="1" dirty="0">
              <a:solidFill>
                <a:srgbClr val="00B0F0"/>
              </a:solidFill>
              <a:latin typeface="Arial" pitchFamily="34" charset="0"/>
              <a:cs typeface="Arial" pitchFamily="34" charset="0"/>
            </a:endParaRPr>
          </a:p>
          <a:p>
            <a:r>
              <a:rPr lang="en-US" sz="3000" b="1" dirty="0">
                <a:solidFill>
                  <a:srgbClr val="00B0F0"/>
                </a:solidFill>
                <a:latin typeface="Arial" pitchFamily="34" charset="0"/>
                <a:cs typeface="Arial" pitchFamily="34" charset="0"/>
              </a:rPr>
              <a:t>Av. </a:t>
            </a:r>
            <a:r>
              <a:rPr lang="en-US" sz="3000" b="1" dirty="0" smtClean="0">
                <a:solidFill>
                  <a:srgbClr val="00B0F0"/>
                </a:solidFill>
                <a:latin typeface="Arial" pitchFamily="34" charset="0"/>
                <a:cs typeface="Arial" pitchFamily="34" charset="0"/>
              </a:rPr>
              <a:t>EM: 0.97676</a:t>
            </a:r>
            <a:endParaRPr lang="en-US" sz="3000" b="1" dirty="0">
              <a:solidFill>
                <a:srgbClr val="00B0F0"/>
              </a:solidFill>
              <a:latin typeface="Arial" pitchFamily="34" charset="0"/>
              <a:cs typeface="Arial" pitchFamily="34" charset="0"/>
            </a:endParaRPr>
          </a:p>
          <a:p>
            <a:r>
              <a:rPr lang="en-US" sz="3000" b="1" dirty="0" smtClean="0">
                <a:solidFill>
                  <a:srgbClr val="00B0F0"/>
                </a:solidFill>
                <a:latin typeface="Arial" pitchFamily="34" charset="0"/>
                <a:cs typeface="Arial" pitchFamily="34" charset="0"/>
              </a:rPr>
              <a:t>Lobateness: 3.06066</a:t>
            </a:r>
            <a:endParaRPr lang="en-US" sz="3000" b="1" dirty="0">
              <a:solidFill>
                <a:srgbClr val="00B0F0"/>
              </a:solidFill>
              <a:latin typeface="Arial" pitchFamily="34" charset="0"/>
              <a:cs typeface="Arial" pitchFamily="34" charset="0"/>
            </a:endParaRPr>
          </a:p>
        </p:txBody>
      </p:sp>
      <p:sp>
        <p:nvSpPr>
          <p:cNvPr id="16" name="TextBox 15"/>
          <p:cNvSpPr txBox="1"/>
          <p:nvPr/>
        </p:nvSpPr>
        <p:spPr>
          <a:xfrm>
            <a:off x="533400" y="517088"/>
            <a:ext cx="3657599" cy="553998"/>
          </a:xfrm>
          <a:prstGeom prst="rect">
            <a:avLst/>
          </a:prstGeom>
          <a:noFill/>
        </p:spPr>
        <p:txBody>
          <a:bodyPr wrap="square" rtlCol="0">
            <a:spAutoFit/>
          </a:bodyPr>
          <a:lstStyle/>
          <a:p>
            <a:pPr algn="ctr"/>
            <a:r>
              <a:rPr lang="en-US" sz="3000" b="1" dirty="0" smtClean="0">
                <a:solidFill>
                  <a:srgbClr val="00B0F0"/>
                </a:solidFill>
                <a:latin typeface="Arial" pitchFamily="34" charset="0"/>
                <a:cs typeface="Arial" pitchFamily="34" charset="0"/>
              </a:rPr>
              <a:t>Unmeasured</a:t>
            </a:r>
            <a:endParaRPr lang="en-US" sz="3000" b="1" dirty="0">
              <a:solidFill>
                <a:srgbClr val="00B0F0"/>
              </a:solidFill>
              <a:latin typeface="Arial" pitchFamily="34" charset="0"/>
              <a:cs typeface="Arial" pitchFamily="34" charset="0"/>
            </a:endParaRPr>
          </a:p>
        </p:txBody>
      </p:sp>
      <p:sp>
        <p:nvSpPr>
          <p:cNvPr id="22" name="TextBox 21"/>
          <p:cNvSpPr txBox="1"/>
          <p:nvPr/>
        </p:nvSpPr>
        <p:spPr>
          <a:xfrm>
            <a:off x="5436726" y="666750"/>
            <a:ext cx="2335674" cy="553998"/>
          </a:xfrm>
          <a:prstGeom prst="rect">
            <a:avLst/>
          </a:prstGeom>
          <a:noFill/>
        </p:spPr>
        <p:txBody>
          <a:bodyPr wrap="square" rtlCol="0">
            <a:spAutoFit/>
          </a:bodyPr>
          <a:lstStyle/>
          <a:p>
            <a:pPr algn="ctr"/>
            <a:r>
              <a:rPr lang="en-US" sz="3000" b="1" dirty="0" smtClean="0">
                <a:solidFill>
                  <a:srgbClr val="00B0F0"/>
                </a:solidFill>
                <a:latin typeface="Arial" pitchFamily="34" charset="0"/>
                <a:cs typeface="Arial" pitchFamily="34" charset="0"/>
              </a:rPr>
              <a:t>Measured</a:t>
            </a:r>
            <a:endParaRPr lang="en-US" sz="3000" b="1" dirty="0">
              <a:solidFill>
                <a:srgbClr val="00B0F0"/>
              </a:solidFill>
              <a:latin typeface="Arial" pitchFamily="34" charset="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4248150"/>
            <a:ext cx="1850420" cy="7994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1" y="4310392"/>
            <a:ext cx="1447799" cy="852158"/>
          </a:xfrm>
          <a:prstGeom prst="rect">
            <a:avLst/>
          </a:prstGeom>
        </p:spPr>
      </p:pic>
    </p:spTree>
    <p:extLst>
      <p:ext uri="{BB962C8B-B14F-4D97-AF65-F5344CB8AC3E}">
        <p14:creationId xmlns:p14="http://schemas.microsoft.com/office/powerpoint/2010/main" val="412218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5250"/>
            <a:ext cx="8458200" cy="628650"/>
          </a:xfrm>
        </p:spPr>
        <p:txBody>
          <a:bodyPr>
            <a:noAutofit/>
          </a:bodyPr>
          <a:lstStyle/>
          <a:p>
            <a:pPr algn="ctr"/>
            <a:r>
              <a:rPr lang="en-US" sz="5600" dirty="0" smtClean="0">
                <a:solidFill>
                  <a:schemeClr val="accent3">
                    <a:lumMod val="75000"/>
                  </a:schemeClr>
                </a:solidFill>
                <a:latin typeface="Arial" pitchFamily="34" charset="0"/>
                <a:cs typeface="Arial" pitchFamily="34" charset="0"/>
              </a:rPr>
              <a:t>Analysis</a:t>
            </a:r>
            <a:endParaRPr lang="en-US" sz="5600" dirty="0">
              <a:solidFill>
                <a:schemeClr val="accent3">
                  <a:lumMod val="75000"/>
                </a:schemeClr>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971550"/>
            <a:ext cx="3710693" cy="14756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870" y="977411"/>
            <a:ext cx="3762930" cy="146978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151862"/>
            <a:ext cx="3710693" cy="14889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3870" y="3151862"/>
            <a:ext cx="3762930" cy="1488956"/>
          </a:xfrm>
          <a:prstGeom prst="rect">
            <a:avLst/>
          </a:prstGeom>
        </p:spPr>
      </p:pic>
      <p:sp>
        <p:nvSpPr>
          <p:cNvPr id="8" name="TextBox 7"/>
          <p:cNvSpPr txBox="1"/>
          <p:nvPr/>
        </p:nvSpPr>
        <p:spPr>
          <a:xfrm>
            <a:off x="838200" y="569952"/>
            <a:ext cx="2743200" cy="477054"/>
          </a:xfrm>
          <a:prstGeom prst="rect">
            <a:avLst/>
          </a:prstGeom>
          <a:noFill/>
        </p:spPr>
        <p:txBody>
          <a:bodyPr wrap="square" rtlCol="0">
            <a:spAutoFit/>
          </a:bodyPr>
          <a:lstStyle/>
          <a:p>
            <a:r>
              <a:rPr lang="en-US" sz="2500" dirty="0" smtClean="0">
                <a:latin typeface="Arial" pitchFamily="34" charset="0"/>
                <a:cs typeface="Arial" pitchFamily="34" charset="0"/>
              </a:rPr>
              <a:t>All Crater Data</a:t>
            </a:r>
            <a:endParaRPr lang="en-US" sz="2500" dirty="0">
              <a:latin typeface="Arial" pitchFamily="34" charset="0"/>
              <a:cs typeface="Arial" pitchFamily="34" charset="0"/>
            </a:endParaRPr>
          </a:p>
        </p:txBody>
      </p:sp>
      <p:sp>
        <p:nvSpPr>
          <p:cNvPr id="14" name="TextBox 13"/>
          <p:cNvSpPr txBox="1"/>
          <p:nvPr/>
        </p:nvSpPr>
        <p:spPr>
          <a:xfrm>
            <a:off x="5706030" y="569952"/>
            <a:ext cx="3209370" cy="477054"/>
          </a:xfrm>
          <a:prstGeom prst="rect">
            <a:avLst/>
          </a:prstGeom>
          <a:noFill/>
        </p:spPr>
        <p:txBody>
          <a:bodyPr wrap="square" rtlCol="0">
            <a:spAutoFit/>
          </a:bodyPr>
          <a:lstStyle/>
          <a:p>
            <a:r>
              <a:rPr lang="en-US" sz="2500" dirty="0" smtClean="0">
                <a:latin typeface="Arial" pitchFamily="34" charset="0"/>
                <a:cs typeface="Arial" pitchFamily="34" charset="0"/>
              </a:rPr>
              <a:t>Craters 00-10s</a:t>
            </a:r>
            <a:endParaRPr lang="en-US" sz="2500" dirty="0">
              <a:latin typeface="Arial" pitchFamily="34" charset="0"/>
              <a:cs typeface="Arial" pitchFamily="34" charset="0"/>
            </a:endParaRPr>
          </a:p>
        </p:txBody>
      </p:sp>
      <p:sp>
        <p:nvSpPr>
          <p:cNvPr id="15" name="TextBox 14"/>
          <p:cNvSpPr txBox="1"/>
          <p:nvPr/>
        </p:nvSpPr>
        <p:spPr>
          <a:xfrm>
            <a:off x="990600" y="2724150"/>
            <a:ext cx="2895600" cy="477054"/>
          </a:xfrm>
          <a:prstGeom prst="rect">
            <a:avLst/>
          </a:prstGeom>
          <a:noFill/>
        </p:spPr>
        <p:txBody>
          <a:bodyPr wrap="square" rtlCol="0">
            <a:spAutoFit/>
          </a:bodyPr>
          <a:lstStyle/>
          <a:p>
            <a:r>
              <a:rPr lang="en-US" sz="2500" dirty="0" smtClean="0">
                <a:latin typeface="Arial" pitchFamily="34" charset="0"/>
                <a:cs typeface="Arial" pitchFamily="34" charset="0"/>
              </a:rPr>
              <a:t>Craters 10s-20s</a:t>
            </a:r>
            <a:endParaRPr lang="en-US" sz="2500" dirty="0">
              <a:latin typeface="Arial" pitchFamily="34" charset="0"/>
              <a:cs typeface="Arial" pitchFamily="34" charset="0"/>
            </a:endParaRPr>
          </a:p>
        </p:txBody>
      </p:sp>
      <p:sp>
        <p:nvSpPr>
          <p:cNvPr id="16" name="TextBox 15"/>
          <p:cNvSpPr txBox="1"/>
          <p:nvPr/>
        </p:nvSpPr>
        <p:spPr>
          <a:xfrm>
            <a:off x="5715000" y="2724150"/>
            <a:ext cx="2895600" cy="477054"/>
          </a:xfrm>
          <a:prstGeom prst="rect">
            <a:avLst/>
          </a:prstGeom>
          <a:noFill/>
        </p:spPr>
        <p:txBody>
          <a:bodyPr wrap="square" rtlCol="0">
            <a:spAutoFit/>
          </a:bodyPr>
          <a:lstStyle/>
          <a:p>
            <a:r>
              <a:rPr lang="en-US" sz="2500" dirty="0" smtClean="0">
                <a:latin typeface="Arial" pitchFamily="34" charset="0"/>
                <a:cs typeface="Arial" pitchFamily="34" charset="0"/>
              </a:rPr>
              <a:t>Craters 20s-30s</a:t>
            </a:r>
            <a:endParaRPr lang="en-US" sz="2500" dirty="0">
              <a:latin typeface="Arial" pitchFamily="34" charset="0"/>
              <a:cs typeface="Arial" pitchFamily="34" charset="0"/>
            </a:endParaRPr>
          </a:p>
        </p:txBody>
      </p:sp>
      <p:sp>
        <p:nvSpPr>
          <p:cNvPr id="17" name="TextBox 16"/>
          <p:cNvSpPr txBox="1"/>
          <p:nvPr/>
        </p:nvSpPr>
        <p:spPr>
          <a:xfrm>
            <a:off x="0" y="2419350"/>
            <a:ext cx="7162800" cy="369332"/>
          </a:xfrm>
          <a:prstGeom prst="rect">
            <a:avLst/>
          </a:prstGeom>
          <a:noFill/>
        </p:spPr>
        <p:txBody>
          <a:bodyPr wrap="square" rtlCol="0">
            <a:spAutoFit/>
          </a:bodyPr>
          <a:lstStyle/>
          <a:p>
            <a:r>
              <a:rPr lang="en-US" b="1" dirty="0" smtClean="0">
                <a:solidFill>
                  <a:srgbClr val="FFFF00"/>
                </a:solidFill>
                <a:latin typeface="Arial" pitchFamily="34" charset="0"/>
                <a:cs typeface="Arial" pitchFamily="34" charset="0"/>
              </a:rPr>
              <a:t>Trend:  y(x) = 7.469x</a:t>
            </a:r>
            <a:r>
              <a:rPr lang="en-US" b="1" baseline="30000" dirty="0" smtClean="0">
                <a:solidFill>
                  <a:srgbClr val="FFFF00"/>
                </a:solidFill>
                <a:latin typeface="Arial" pitchFamily="34" charset="0"/>
                <a:cs typeface="Arial" pitchFamily="34" charset="0"/>
              </a:rPr>
              <a:t>2</a:t>
            </a:r>
            <a:r>
              <a:rPr lang="en-US" b="1" dirty="0" smtClean="0">
                <a:solidFill>
                  <a:srgbClr val="FFFF00"/>
                </a:solidFill>
                <a:latin typeface="Arial" pitchFamily="34" charset="0"/>
                <a:cs typeface="Arial" pitchFamily="34" charset="0"/>
              </a:rPr>
              <a:t> - 0.9382x + 0.0365</a:t>
            </a:r>
            <a:endParaRPr lang="en-US" b="1" dirty="0">
              <a:solidFill>
                <a:srgbClr val="FFFF00"/>
              </a:solidFill>
              <a:latin typeface="Arial" pitchFamily="34" charset="0"/>
              <a:cs typeface="Arial" pitchFamily="34" charset="0"/>
            </a:endParaRPr>
          </a:p>
        </p:txBody>
      </p:sp>
      <p:sp>
        <p:nvSpPr>
          <p:cNvPr id="18" name="TextBox 17"/>
          <p:cNvSpPr txBox="1"/>
          <p:nvPr/>
        </p:nvSpPr>
        <p:spPr>
          <a:xfrm>
            <a:off x="4953000" y="2419350"/>
            <a:ext cx="4419600" cy="369332"/>
          </a:xfrm>
          <a:prstGeom prst="rect">
            <a:avLst/>
          </a:prstGeom>
          <a:noFill/>
        </p:spPr>
        <p:txBody>
          <a:bodyPr wrap="square" rtlCol="0">
            <a:spAutoFit/>
          </a:bodyPr>
          <a:lstStyle/>
          <a:p>
            <a:r>
              <a:rPr lang="en-US" b="1" dirty="0" smtClean="0">
                <a:solidFill>
                  <a:srgbClr val="FFFF00"/>
                </a:solidFill>
                <a:latin typeface="Arial" pitchFamily="34" charset="0"/>
                <a:cs typeface="Arial" pitchFamily="34" charset="0"/>
              </a:rPr>
              <a:t>y(x) = 8.0134x</a:t>
            </a:r>
            <a:r>
              <a:rPr lang="en-US" b="1" baseline="30000" dirty="0" smtClean="0">
                <a:solidFill>
                  <a:srgbClr val="FFFF00"/>
                </a:solidFill>
                <a:latin typeface="Arial" pitchFamily="34" charset="0"/>
                <a:cs typeface="Arial" pitchFamily="34" charset="0"/>
              </a:rPr>
              <a:t>2</a:t>
            </a:r>
            <a:r>
              <a:rPr lang="en-US" b="1" dirty="0" smtClean="0">
                <a:solidFill>
                  <a:srgbClr val="FFFF00"/>
                </a:solidFill>
                <a:latin typeface="Arial" pitchFamily="34" charset="0"/>
                <a:cs typeface="Arial" pitchFamily="34" charset="0"/>
              </a:rPr>
              <a:t> – 1.0554x + 0.0.0420</a:t>
            </a:r>
            <a:endParaRPr lang="en-US" b="1" dirty="0">
              <a:solidFill>
                <a:srgbClr val="FFFF00"/>
              </a:solidFill>
              <a:latin typeface="Arial" pitchFamily="34" charset="0"/>
              <a:cs typeface="Arial" pitchFamily="34" charset="0"/>
            </a:endParaRPr>
          </a:p>
        </p:txBody>
      </p:sp>
      <p:sp>
        <p:nvSpPr>
          <p:cNvPr id="19" name="TextBox 18"/>
          <p:cNvSpPr txBox="1"/>
          <p:nvPr/>
        </p:nvSpPr>
        <p:spPr>
          <a:xfrm>
            <a:off x="152400" y="4640818"/>
            <a:ext cx="4926454" cy="369332"/>
          </a:xfrm>
          <a:prstGeom prst="rect">
            <a:avLst/>
          </a:prstGeom>
          <a:noFill/>
        </p:spPr>
        <p:txBody>
          <a:bodyPr wrap="square" rtlCol="0">
            <a:spAutoFit/>
          </a:bodyPr>
          <a:lstStyle/>
          <a:p>
            <a:r>
              <a:rPr lang="en-US" b="1" dirty="0" smtClean="0">
                <a:solidFill>
                  <a:srgbClr val="FFFF00"/>
                </a:solidFill>
                <a:latin typeface="Arial" pitchFamily="34" charset="0"/>
                <a:cs typeface="Arial" pitchFamily="34" charset="0"/>
              </a:rPr>
              <a:t> y(x) = 7.3814x</a:t>
            </a:r>
            <a:r>
              <a:rPr lang="en-US" b="1" baseline="30000" dirty="0" smtClean="0">
                <a:solidFill>
                  <a:srgbClr val="FFFF00"/>
                </a:solidFill>
                <a:latin typeface="Arial" pitchFamily="34" charset="0"/>
                <a:cs typeface="Arial" pitchFamily="34" charset="0"/>
              </a:rPr>
              <a:t>2</a:t>
            </a:r>
            <a:r>
              <a:rPr lang="en-US" b="1" dirty="0" smtClean="0">
                <a:solidFill>
                  <a:srgbClr val="FFFF00"/>
                </a:solidFill>
                <a:latin typeface="Arial" pitchFamily="34" charset="0"/>
                <a:cs typeface="Arial" pitchFamily="34" charset="0"/>
              </a:rPr>
              <a:t> - 0.9277x + 0.0363</a:t>
            </a:r>
            <a:endParaRPr lang="en-US" b="1" dirty="0">
              <a:solidFill>
                <a:srgbClr val="FFFF00"/>
              </a:solidFill>
              <a:latin typeface="Arial" pitchFamily="34" charset="0"/>
              <a:cs typeface="Arial" pitchFamily="34" charset="0"/>
            </a:endParaRPr>
          </a:p>
        </p:txBody>
      </p:sp>
      <p:sp>
        <p:nvSpPr>
          <p:cNvPr id="20" name="TextBox 19"/>
          <p:cNvSpPr txBox="1"/>
          <p:nvPr/>
        </p:nvSpPr>
        <p:spPr>
          <a:xfrm>
            <a:off x="4923870" y="4629150"/>
            <a:ext cx="3915330" cy="369332"/>
          </a:xfrm>
          <a:prstGeom prst="rect">
            <a:avLst/>
          </a:prstGeom>
          <a:noFill/>
        </p:spPr>
        <p:txBody>
          <a:bodyPr wrap="square" rtlCol="0">
            <a:spAutoFit/>
          </a:bodyPr>
          <a:lstStyle/>
          <a:p>
            <a:r>
              <a:rPr lang="en-US" b="1" dirty="0" smtClean="0">
                <a:solidFill>
                  <a:srgbClr val="FFFF00"/>
                </a:solidFill>
                <a:latin typeface="Arial" pitchFamily="34" charset="0"/>
                <a:cs typeface="Arial" pitchFamily="34" charset="0"/>
              </a:rPr>
              <a:t>y(x) = 7.6363x</a:t>
            </a:r>
            <a:r>
              <a:rPr lang="en-US" b="1" baseline="30000" dirty="0" smtClean="0">
                <a:solidFill>
                  <a:srgbClr val="FFFF00"/>
                </a:solidFill>
                <a:latin typeface="Arial" pitchFamily="34" charset="0"/>
                <a:cs typeface="Arial" pitchFamily="34" charset="0"/>
              </a:rPr>
              <a:t>2</a:t>
            </a:r>
            <a:r>
              <a:rPr lang="en-US" b="1" dirty="0" smtClean="0">
                <a:solidFill>
                  <a:srgbClr val="FFFF00"/>
                </a:solidFill>
                <a:latin typeface="Arial" pitchFamily="34" charset="0"/>
                <a:cs typeface="Arial" pitchFamily="34" charset="0"/>
              </a:rPr>
              <a:t> – 0.9577x + 0.0369</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227373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5250"/>
            <a:ext cx="8458200" cy="628650"/>
          </a:xfrm>
        </p:spPr>
        <p:txBody>
          <a:bodyPr>
            <a:noAutofit/>
          </a:bodyPr>
          <a:lstStyle/>
          <a:p>
            <a:pPr algn="ctr"/>
            <a:r>
              <a:rPr lang="en-US" sz="5600" dirty="0" smtClean="0">
                <a:solidFill>
                  <a:schemeClr val="accent3">
                    <a:lumMod val="75000"/>
                  </a:schemeClr>
                </a:solidFill>
                <a:latin typeface="Arial" pitchFamily="34" charset="0"/>
                <a:cs typeface="Arial" pitchFamily="34" charset="0"/>
              </a:rPr>
              <a:t>Conclusion</a:t>
            </a:r>
            <a:endParaRPr lang="en-US" sz="5600" dirty="0">
              <a:solidFill>
                <a:schemeClr val="accent3">
                  <a:lumMod val="75000"/>
                </a:schemeClr>
              </a:solidFill>
              <a:latin typeface="Arial" pitchFamily="34" charset="0"/>
              <a:cs typeface="Arial" pitchFamily="34" charset="0"/>
            </a:endParaRPr>
          </a:p>
        </p:txBody>
      </p:sp>
      <p:sp>
        <p:nvSpPr>
          <p:cNvPr id="9" name="TextBox 8"/>
          <p:cNvSpPr txBox="1"/>
          <p:nvPr/>
        </p:nvSpPr>
        <p:spPr>
          <a:xfrm>
            <a:off x="1143000" y="1143000"/>
            <a:ext cx="6629400" cy="3693319"/>
          </a:xfrm>
          <a:prstGeom prst="rect">
            <a:avLst/>
          </a:prstGeom>
          <a:noFill/>
        </p:spPr>
        <p:txBody>
          <a:bodyPr wrap="square" rtlCol="0">
            <a:spAutoFit/>
          </a:bodyPr>
          <a:lstStyle/>
          <a:p>
            <a:pPr marL="285750" indent="-285750">
              <a:buFont typeface="Arial" pitchFamily="34" charset="0"/>
              <a:buChar char="•"/>
            </a:pPr>
            <a:r>
              <a:rPr lang="en-US" sz="2600" b="1" dirty="0" smtClean="0">
                <a:solidFill>
                  <a:srgbClr val="00B0F0"/>
                </a:solidFill>
                <a:latin typeface="Arial" pitchFamily="34" charset="0"/>
                <a:cs typeface="Arial" pitchFamily="34" charset="0"/>
              </a:rPr>
              <a:t>Parabolic between lobateness and crater diameter in </a:t>
            </a:r>
            <a:r>
              <a:rPr lang="en-US" sz="2600" b="1" dirty="0">
                <a:solidFill>
                  <a:srgbClr val="00B0F0"/>
                </a:solidFill>
                <a:latin typeface="Arial" pitchFamily="34" charset="0"/>
                <a:cs typeface="Arial" pitchFamily="34" charset="0"/>
              </a:rPr>
              <a:t>S</a:t>
            </a:r>
            <a:r>
              <a:rPr lang="en-US" sz="2600" b="1" dirty="0" smtClean="0">
                <a:solidFill>
                  <a:srgbClr val="00B0F0"/>
                </a:solidFill>
                <a:latin typeface="Arial" pitchFamily="34" charset="0"/>
                <a:cs typeface="Arial" pitchFamily="34" charset="0"/>
              </a:rPr>
              <a:t>outhern Hemisphere.</a:t>
            </a:r>
          </a:p>
          <a:p>
            <a:pPr marL="285750" indent="-285750">
              <a:buFont typeface="Arial" pitchFamily="34" charset="0"/>
              <a:buChar char="•"/>
            </a:pPr>
            <a:r>
              <a:rPr lang="en-US" sz="2600" b="1" dirty="0">
                <a:solidFill>
                  <a:srgbClr val="00B0F0"/>
                </a:solidFill>
                <a:latin typeface="Arial" pitchFamily="34" charset="0"/>
                <a:cs typeface="Arial" pitchFamily="34" charset="0"/>
              </a:rPr>
              <a:t>No obvious trends appear from the EM data</a:t>
            </a:r>
            <a:r>
              <a:rPr lang="en-US" sz="2600" b="1" dirty="0" smtClean="0">
                <a:solidFill>
                  <a:srgbClr val="00B0F0"/>
                </a:solidFill>
                <a:latin typeface="Arial" pitchFamily="34" charset="0"/>
                <a:cs typeface="Arial" pitchFamily="34" charset="0"/>
              </a:rPr>
              <a:t>.</a:t>
            </a:r>
            <a:endParaRPr lang="en-US" sz="2600" b="1" dirty="0" smtClean="0">
              <a:solidFill>
                <a:srgbClr val="00B0F0"/>
              </a:solidFill>
              <a:latin typeface="Arial" pitchFamily="34" charset="0"/>
              <a:cs typeface="Arial" pitchFamily="34" charset="0"/>
            </a:endParaRPr>
          </a:p>
          <a:p>
            <a:pPr marL="285750" indent="-285750">
              <a:buFont typeface="Arial" pitchFamily="34" charset="0"/>
              <a:buChar char="•"/>
            </a:pPr>
            <a:r>
              <a:rPr lang="en-US" sz="2600" b="1" dirty="0" smtClean="0">
                <a:solidFill>
                  <a:srgbClr val="00B0F0"/>
                </a:solidFill>
                <a:latin typeface="Arial" pitchFamily="34" charset="0"/>
                <a:cs typeface="Arial" pitchFamily="34" charset="0"/>
              </a:rPr>
              <a:t>North </a:t>
            </a:r>
            <a:r>
              <a:rPr lang="en-US" sz="2600" b="1" dirty="0" smtClean="0">
                <a:solidFill>
                  <a:srgbClr val="00B0F0"/>
                </a:solidFill>
                <a:latin typeface="Arial" pitchFamily="34" charset="0"/>
                <a:cs typeface="Arial" pitchFamily="34" charset="0"/>
              </a:rPr>
              <a:t>and South Hemisphere data need to be compared.</a:t>
            </a:r>
          </a:p>
          <a:p>
            <a:pPr marL="742950" lvl="1" indent="-285750">
              <a:buFont typeface="Arial" pitchFamily="34" charset="0"/>
              <a:buChar char="•"/>
            </a:pPr>
            <a:r>
              <a:rPr lang="en-US" sz="2600" b="1" dirty="0" smtClean="0">
                <a:solidFill>
                  <a:srgbClr val="00B0F0"/>
                </a:solidFill>
                <a:latin typeface="Arial" pitchFamily="34" charset="0"/>
                <a:cs typeface="Arial" pitchFamily="34" charset="0"/>
              </a:rPr>
              <a:t>Northern data are undergoing review at this time</a:t>
            </a:r>
            <a:r>
              <a:rPr lang="en-US" sz="2600" b="1" dirty="0" smtClean="0">
                <a:solidFill>
                  <a:srgbClr val="00B0F0"/>
                </a:solidFill>
                <a:latin typeface="Arial" pitchFamily="34" charset="0"/>
                <a:cs typeface="Arial" pitchFamily="34" charset="0"/>
              </a:rPr>
              <a:t>.</a:t>
            </a:r>
          </a:p>
        </p:txBody>
      </p:sp>
    </p:spTree>
    <p:extLst>
      <p:ext uri="{BB962C8B-B14F-4D97-AF65-F5344CB8AC3E}">
        <p14:creationId xmlns:p14="http://schemas.microsoft.com/office/powerpoint/2010/main" val="1816030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3515</TotalTime>
  <Words>635</Words>
  <Application>Microsoft Office PowerPoint</Application>
  <PresentationFormat>On-screen Show (16:9)</PresentationFormat>
  <Paragraphs>69</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Characterization of Layered Ejecta Blankets in the Southern Hemisphere of Mars</vt:lpstr>
      <vt:lpstr>Introduction</vt:lpstr>
      <vt:lpstr>Introduction</vt:lpstr>
      <vt:lpstr>Introduction</vt:lpstr>
      <vt:lpstr>Scope</vt:lpstr>
      <vt:lpstr>Software</vt:lpstr>
      <vt:lpstr>Data</vt:lpstr>
      <vt:lpstr>Analysis</vt:lpstr>
      <vt:lpstr>Conclusion</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Layered Ejecta Blankets in the Southern Hemisphere of Mars</dc:title>
  <dc:creator>whytePCn</dc:creator>
  <cp:lastModifiedBy>whytePCn</cp:lastModifiedBy>
  <cp:revision>99</cp:revision>
  <dcterms:created xsi:type="dcterms:W3CDTF">2006-08-16T00:00:00Z</dcterms:created>
  <dcterms:modified xsi:type="dcterms:W3CDTF">2016-04-07T06:49:31Z</dcterms:modified>
</cp:coreProperties>
</file>